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9" r:id="rId3"/>
    <p:sldId id="273" r:id="rId4"/>
    <p:sldId id="271" r:id="rId5"/>
    <p:sldId id="388" r:id="rId6"/>
    <p:sldId id="404" r:id="rId7"/>
    <p:sldId id="382" r:id="rId8"/>
    <p:sldId id="383" r:id="rId9"/>
    <p:sldId id="420" r:id="rId10"/>
    <p:sldId id="417" r:id="rId11"/>
    <p:sldId id="419" r:id="rId12"/>
    <p:sldId id="418" r:id="rId13"/>
    <p:sldId id="416" r:id="rId14"/>
    <p:sldId id="407" r:id="rId15"/>
    <p:sldId id="422" r:id="rId16"/>
    <p:sldId id="42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B2319"/>
    <a:srgbClr val="2EE2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49"/>
    <p:restoredTop sz="94698"/>
  </p:normalViewPr>
  <p:slideViewPr>
    <p:cSldViewPr snapToGrid="0" snapToObjects="1">
      <p:cViewPr>
        <p:scale>
          <a:sx n="87" d="100"/>
          <a:sy n="87" d="100"/>
        </p:scale>
        <p:origin x="1072" y="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5D385-9A0A-A340-B125-A2731575051B}" type="datetimeFigureOut">
              <a:rPr lang="en-US" smtClean="0"/>
              <a:t>4/24/16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1D23B-DF59-2643-8F5D-4B947F2591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9568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4DFE1-1C31-354E-BB98-DC973D19DF88}" type="datetimeFigureOut">
              <a:rPr lang="en-US" smtClean="0"/>
              <a:t>4/24/16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8CD9B-4CDD-1F4B-896D-E47021E1E6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0211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374460-89AB-6D48-A618-8C2EA388ED19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4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8CD9B-4CDD-1F4B-896D-E47021E1E67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2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8CD9B-4CDD-1F4B-896D-E47021E1E67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17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8CD9B-4CDD-1F4B-896D-E47021E1E67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72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A6E7-65F8-014C-9369-5923ACB99438}" type="datetime1">
              <a:rPr lang="en-US" smtClean="0"/>
              <a:t>4/24/16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NCAR Dec 22,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92E14-B401-6845-84E5-6C358CEAFF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67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A96F-5F8B-1449-8479-949B856B16A2}" type="datetime1">
              <a:rPr lang="en-US" smtClean="0"/>
              <a:t>4/24/16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NCAR Dec 22,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92E14-B401-6845-84E5-6C358CEAFF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40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7A4F-E0D4-EA4F-B6CC-FEE2B8618C55}" type="datetime1">
              <a:rPr lang="en-US" smtClean="0"/>
              <a:t>4/24/16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NCAR Dec 22,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92E14-B401-6845-84E5-6C358CEAFF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87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4D22-4D5D-A640-94BC-995952EB1A15}" type="datetime1">
              <a:rPr lang="en-US" smtClean="0"/>
              <a:t>4/24/16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NCAR Dec 22,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92E14-B401-6845-84E5-6C358CEAFF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626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FA7-0E1B-464B-959B-EDBA59E1EFA7}" type="datetime1">
              <a:rPr lang="en-US" smtClean="0"/>
              <a:t>4/24/16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NCAR Dec 22,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92E14-B401-6845-84E5-6C358CEAFF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98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E26D-DE0A-CD4A-8691-8CF12569281E}" type="datetime1">
              <a:rPr lang="en-US" smtClean="0"/>
              <a:t>4/24/16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NCAR Dec 22, 2009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92E14-B401-6845-84E5-6C358CEAFF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30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E25C-CBE3-ED48-A97C-E2F750938C01}" type="datetime1">
              <a:rPr lang="en-US" smtClean="0"/>
              <a:t>4/24/16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NCAR Dec 22, 2009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92E14-B401-6845-84E5-6C358CEAFF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96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2261-7BF9-3C4F-9631-F4EC35FBB156}" type="datetime1">
              <a:rPr lang="en-US" smtClean="0"/>
              <a:t>4/24/16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NCAR Dec 22,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92E14-B401-6845-84E5-6C358CEAFF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275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C3EFB-D517-5B46-8B84-FD6272520526}" type="datetime1">
              <a:rPr lang="en-US" smtClean="0"/>
              <a:t>4/24/16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NCAR Dec 22,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92E14-B401-6845-84E5-6C358CEAFF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367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0F4A-E10F-4243-A02B-945E621BACB0}" type="datetime1">
              <a:rPr lang="en-US" smtClean="0"/>
              <a:t>4/24/16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NCAR Dec 22, 2009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92E14-B401-6845-84E5-6C358CEAFF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472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4912-2608-7D46-9863-32BFE2FD4E6E}" type="datetime1">
              <a:rPr lang="en-US" smtClean="0"/>
              <a:t>4/24/16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NCAR Dec 22, 2009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92E14-B401-6845-84E5-6C358CEAFF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689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B05C3-86AD-D244-9176-1441BBA4DAD1}" type="datetime1">
              <a:rPr lang="en-US" smtClean="0"/>
              <a:t>4/24/16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NCAR Dec 22,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92E14-B401-6845-84E5-6C358CEAFF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08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4" Type="http://schemas.openxmlformats.org/officeDocument/2006/relationships/image" Target="../media/image13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13472" y="-153486"/>
            <a:ext cx="9190772" cy="1470025"/>
          </a:xfrm>
        </p:spPr>
        <p:txBody>
          <a:bodyPr>
            <a:noAutofit/>
          </a:bodyPr>
          <a:lstStyle/>
          <a:p>
            <a:r>
              <a:rPr lang="en-US" sz="2800" dirty="0" smtClean="0"/>
              <a:t>Ocean Reference Stations:</a:t>
            </a:r>
            <a:br>
              <a:rPr lang="en-US" sz="2800" dirty="0" smtClean="0"/>
            </a:br>
            <a:r>
              <a:rPr lang="en-US" sz="2400" dirty="0" smtClean="0"/>
              <a:t>Highlights from the Stratus ORS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83235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Robert Weller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WHOI</a:t>
            </a:r>
          </a:p>
          <a:p>
            <a:r>
              <a:rPr lang="en-US" sz="2000" dirty="0" err="1" smtClean="0">
                <a:solidFill>
                  <a:srgbClr val="FFFFFF"/>
                </a:solidFill>
              </a:rPr>
              <a:t>rweller@whoi.edu</a:t>
            </a:r>
            <a:r>
              <a:rPr lang="en-US" sz="2000" dirty="0" smtClean="0">
                <a:solidFill>
                  <a:srgbClr val="FFFFFF"/>
                </a:solidFill>
              </a:rPr>
              <a:t>   http://</a:t>
            </a:r>
            <a:r>
              <a:rPr lang="en-US" sz="2000" dirty="0" err="1" smtClean="0">
                <a:solidFill>
                  <a:srgbClr val="FFFFFF"/>
                </a:solidFill>
              </a:rPr>
              <a:t>uop.whoi.edu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46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Content Placeholder 8" descr="oxy_argo.e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37" r="-5537"/>
          <a:stretch>
            <a:fillRect/>
          </a:stretch>
        </p:blipFill>
        <p:spPr>
          <a:xfrm>
            <a:off x="241300" y="1346200"/>
            <a:ext cx="8229600" cy="4525963"/>
          </a:xfrm>
        </p:spPr>
      </p:pic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1295400" y="387350"/>
            <a:ext cx="6934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Oxygen contour plot from profiling ARGO float near Stratus ORS, covering ~one year</a:t>
            </a:r>
          </a:p>
        </p:txBody>
      </p:sp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990600" y="5872163"/>
            <a:ext cx="158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October 2008</a:t>
            </a:r>
          </a:p>
        </p:txBody>
      </p:sp>
      <p:sp>
        <p:nvSpPr>
          <p:cNvPr id="23559" name="TextBox 7"/>
          <p:cNvSpPr txBox="1">
            <a:spLocks noChangeArrowheads="1"/>
          </p:cNvSpPr>
          <p:nvPr/>
        </p:nvSpPr>
        <p:spPr bwMode="auto">
          <a:xfrm>
            <a:off x="6832600" y="5867400"/>
            <a:ext cx="158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October 2009</a:t>
            </a:r>
          </a:p>
        </p:txBody>
      </p:sp>
      <p:sp>
        <p:nvSpPr>
          <p:cNvPr id="23560" name="TextBox 9"/>
          <p:cNvSpPr txBox="1">
            <a:spLocks noChangeArrowheads="1"/>
          </p:cNvSpPr>
          <p:nvPr/>
        </p:nvSpPr>
        <p:spPr bwMode="auto">
          <a:xfrm>
            <a:off x="3124200" y="2965450"/>
            <a:ext cx="2527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bg1"/>
                </a:solidFill>
              </a:rPr>
              <a:t>Very low oxygen</a:t>
            </a:r>
          </a:p>
        </p:txBody>
      </p:sp>
    </p:spTree>
    <p:extLst>
      <p:ext uri="{BB962C8B-B14F-4D97-AF65-F5344CB8AC3E}">
        <p14:creationId xmlns:p14="http://schemas.microsoft.com/office/powerpoint/2010/main" val="136286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vocals_argo_drifts_al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889000"/>
            <a:ext cx="42799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27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" t="21504" r="7746" b="22796"/>
          <a:stretch/>
        </p:blipFill>
        <p:spPr>
          <a:xfrm>
            <a:off x="235975" y="1592826"/>
            <a:ext cx="4247536" cy="3819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" t="21398" r="6920" b="21398"/>
          <a:stretch/>
        </p:blipFill>
        <p:spPr>
          <a:xfrm>
            <a:off x="4616245" y="1489587"/>
            <a:ext cx="4527755" cy="3923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9148" y="516194"/>
            <a:ext cx="7932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Strong </a:t>
            </a:r>
            <a:r>
              <a:rPr lang="en-US" sz="2800" smtClean="0"/>
              <a:t>eddy variability at and below mixed layer base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78492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" y="261938"/>
            <a:ext cx="9144000" cy="588962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How are upper ocean budgets changing as surface forcing changes?</a:t>
            </a:r>
            <a:endParaRPr lang="en-US" sz="2400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69938" y="5556250"/>
            <a:ext cx="79851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latin typeface="Gill Sans" charset="0"/>
              </a:rPr>
              <a:t>Geostrophic advection from SW - heat, salt</a:t>
            </a:r>
          </a:p>
          <a:p>
            <a:r>
              <a:rPr lang="en-US" sz="1600">
                <a:latin typeface="Gill Sans" charset="0"/>
              </a:rPr>
              <a:t>Eddy flux from the coast - heat, salt, nutrients</a:t>
            </a:r>
          </a:p>
          <a:p>
            <a:r>
              <a:rPr lang="en-US" sz="1600">
                <a:latin typeface="Gill Sans" charset="0"/>
              </a:rPr>
              <a:t>Vertical mixing between upper thermocline and surface mixed layer</a:t>
            </a:r>
          </a:p>
          <a:p>
            <a:r>
              <a:rPr lang="en-US" sz="1600">
                <a:latin typeface="Gill Sans" charset="0"/>
              </a:rPr>
              <a:t>Vertical exchange between surface layer and oxygen minimum layer</a:t>
            </a:r>
          </a:p>
        </p:txBody>
      </p:sp>
      <p:pic>
        <p:nvPicPr>
          <p:cNvPr id="10" name="Picture 3" descr="heat_budge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1374637"/>
            <a:ext cx="5050739" cy="396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06400" y="3457575"/>
            <a:ext cx="1795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Low salinity AAIW</a:t>
            </a:r>
            <a:endParaRPr lang="en-US" sz="1800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2373313" y="3622675"/>
            <a:ext cx="395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28625" y="3930650"/>
            <a:ext cx="2287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Top of O</a:t>
            </a:r>
            <a:r>
              <a:rPr lang="en-US" sz="1600" baseline="-25000"/>
              <a:t>2</a:t>
            </a:r>
            <a:r>
              <a:rPr lang="en-US" sz="1600"/>
              <a:t> min layer</a:t>
            </a:r>
            <a:r>
              <a:rPr lang="en-US" sz="1400"/>
              <a:t> </a:t>
            </a: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2519363" y="4122738"/>
            <a:ext cx="479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8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262" y="261938"/>
            <a:ext cx="8229600" cy="5889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i="1" dirty="0" smtClean="0"/>
              <a:t>Complex demodulation fails to show change in either phase or amplitude of </a:t>
            </a:r>
            <a:r>
              <a:rPr lang="en-US" sz="2800" i="1" dirty="0" smtClean="0"/>
              <a:t>SST over the 15 years - this had lead us to investigate the role of diurnal warming in controlling SST</a:t>
            </a:r>
            <a:endParaRPr lang="en-US" sz="28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669549"/>
            <a:ext cx="8787384" cy="507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0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261938"/>
            <a:ext cx="8229600" cy="5889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i="1" dirty="0" smtClean="0"/>
              <a:t>Wind stress dies over a broad are of the eastern South Pacific</a:t>
            </a:r>
            <a:r>
              <a:rPr lang="en-US" sz="2800" i="1" dirty="0"/>
              <a:t/>
            </a:r>
            <a:br>
              <a:rPr lang="en-US" sz="2800" i="1" dirty="0"/>
            </a:br>
            <a:endParaRPr lang="en-US" sz="2800" i="1" dirty="0"/>
          </a:p>
        </p:txBody>
      </p:sp>
      <p:pic>
        <p:nvPicPr>
          <p:cNvPr id="3" name="Picture 2" descr="daily SLP_wind_Jan3_2007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728"/>
            <a:ext cx="5207009" cy="3471339"/>
          </a:xfrm>
          <a:prstGeom prst="rect">
            <a:avLst/>
          </a:prstGeom>
        </p:spPr>
      </p:pic>
      <p:pic>
        <p:nvPicPr>
          <p:cNvPr id="5" name="Picture 4" descr="daily SLP_wind_Jan18_2007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9" y="3505201"/>
            <a:ext cx="5168900" cy="34459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3360" y="3386633"/>
            <a:ext cx="231862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SLP/Wind Jan 18, 2007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07175" y="728155"/>
            <a:ext cx="220163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SLP/Wind Jan </a:t>
            </a:r>
            <a:r>
              <a:rPr lang="en-US" dirty="0"/>
              <a:t>3</a:t>
            </a:r>
            <a:r>
              <a:rPr lang="en-US" dirty="0" smtClean="0"/>
              <a:t>, 2007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15001" y="1397000"/>
            <a:ext cx="323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times, the South Pacific high pressure cell shifts and a broad area of low wind is established.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0" y="2603500"/>
            <a:ext cx="411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H</a:t>
            </a:r>
            <a:endParaRPr lang="en-US" sz="2800" b="1" dirty="0">
              <a:solidFill>
                <a:srgbClr val="33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0" y="5537200"/>
            <a:ext cx="411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H</a:t>
            </a:r>
            <a:endParaRPr lang="en-US" sz="28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7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7813"/>
            <a:ext cx="8229600" cy="1143000"/>
          </a:xfrm>
        </p:spPr>
        <p:txBody>
          <a:bodyPr/>
          <a:lstStyle/>
          <a:p>
            <a:r>
              <a:rPr lang="en-US" dirty="0" smtClean="0"/>
              <a:t>Stratus – key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5187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Withheld, high quality benchmark for atmospheric, oceanic, coupled models</a:t>
            </a:r>
          </a:p>
          <a:p>
            <a:r>
              <a:rPr lang="en-US" sz="2800" dirty="0" smtClean="0"/>
              <a:t>Record length is key to statistical significance of trends</a:t>
            </a:r>
          </a:p>
          <a:p>
            <a:r>
              <a:rPr lang="en-US" sz="2800" dirty="0"/>
              <a:t>New insights into the role of high frequencies in surface forcing in maintaining lower frequency state</a:t>
            </a:r>
          </a:p>
          <a:p>
            <a:r>
              <a:rPr lang="en-US" sz="2800" dirty="0" smtClean="0"/>
              <a:t>Decadal, multidecadal signals a challenge – PDO now changing sign so will Stratus surface forcing change</a:t>
            </a:r>
          </a:p>
          <a:p>
            <a:r>
              <a:rPr lang="en-US" sz="2800" dirty="0" smtClean="0"/>
              <a:t>Adapted to findings by adding deeper T/S sensors</a:t>
            </a:r>
          </a:p>
          <a:p>
            <a:r>
              <a:rPr lang="en-US" sz="2800" dirty="0" smtClean="0"/>
              <a:t>Adding dissolved oxygen, biological sensors to better investigate role of eddies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743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49" y="126030"/>
            <a:ext cx="8068318" cy="679339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i="1" dirty="0" smtClean="0">
                <a:effectLst/>
              </a:rPr>
              <a:t>The </a:t>
            </a:r>
            <a:r>
              <a:rPr lang="en-US" sz="2800" i="1" dirty="0" smtClean="0"/>
              <a:t>motivation</a:t>
            </a:r>
            <a:r>
              <a:rPr lang="en-US" sz="2800" i="1" dirty="0" smtClean="0">
                <a:effectLst/>
              </a:rPr>
              <a:t> – </a:t>
            </a:r>
            <a:r>
              <a:rPr lang="en-US" sz="2800" i="1" dirty="0" smtClean="0"/>
              <a:t>improve understanding and model representation of processes that may yield predictive skill</a:t>
            </a:r>
            <a:endParaRPr lang="en-US" sz="2800" i="1" dirty="0">
              <a:effectLst/>
            </a:endParaRPr>
          </a:p>
        </p:txBody>
      </p:sp>
      <p:pic>
        <p:nvPicPr>
          <p:cNvPr id="4" name="Picture 6" descr="NCEP_cloud_yr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233" r="23729"/>
          <a:stretch>
            <a:fillRect/>
          </a:stretch>
        </p:blipFill>
        <p:spPr bwMode="auto">
          <a:xfrm>
            <a:off x="130551" y="1252542"/>
            <a:ext cx="3474182" cy="47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77737" y="1149172"/>
            <a:ext cx="49855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Questions: </a:t>
            </a:r>
          </a:p>
          <a:p>
            <a:endParaRPr lang="en-US" sz="2000" dirty="0"/>
          </a:p>
          <a:p>
            <a:r>
              <a:rPr lang="en-US" sz="2000" dirty="0" smtClean="0"/>
              <a:t>What processes promote and sustain marine stratus clouds?</a:t>
            </a:r>
          </a:p>
          <a:p>
            <a:endParaRPr lang="en-US" sz="2000" dirty="0"/>
          </a:p>
          <a:p>
            <a:r>
              <a:rPr lang="en-US" sz="2000" dirty="0" smtClean="0"/>
              <a:t>What sets SST here?  What is the upper ocean heat budget?</a:t>
            </a:r>
          </a:p>
          <a:p>
            <a:endParaRPr lang="en-US" sz="2000" dirty="0"/>
          </a:p>
          <a:p>
            <a:r>
              <a:rPr lang="en-US" sz="2000" dirty="0" smtClean="0"/>
              <a:t>What are the air-sea exchanges of heat, freshwater, and momentum?</a:t>
            </a:r>
          </a:p>
          <a:p>
            <a:endParaRPr lang="en-US" sz="2000" dirty="0"/>
          </a:p>
          <a:p>
            <a:r>
              <a:rPr lang="en-US" sz="2000" dirty="0" smtClean="0"/>
              <a:t>The eastern South Pacific is not warming – why not?</a:t>
            </a:r>
          </a:p>
          <a:p>
            <a:endParaRPr lang="en-US" sz="2000" dirty="0"/>
          </a:p>
          <a:p>
            <a:r>
              <a:rPr lang="en-US" sz="2000" dirty="0" smtClean="0"/>
              <a:t>Are the state, variability, and trends in the trade wind regions well-modeled?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50762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rge_fig5_ss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04" y="1943100"/>
            <a:ext cx="2514600" cy="48079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8047" y="1264172"/>
            <a:ext cx="8716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Comparisons of the Community Climate System Model 3 (CCSM3) with observations by Large and Danabasoglu (2006).  Model SST, in particular, is too warm in the stratus deck region.</a:t>
            </a:r>
            <a:endParaRPr lang="en-US" dirty="0"/>
          </a:p>
        </p:txBody>
      </p:sp>
      <p:pic>
        <p:nvPicPr>
          <p:cNvPr id="7" name="Picture 3" descr="f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347" y="2443334"/>
            <a:ext cx="4800600" cy="3600450"/>
          </a:xfrm>
          <a:prstGeom prst="rect">
            <a:avLst/>
          </a:prstGeo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7483" y="6064259"/>
            <a:ext cx="6010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Wyant et al (2010) found models also had difficulty reproducing the stratus cloud deck.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2148" y="240330"/>
            <a:ext cx="8911851" cy="679339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en-US" sz="2800" i="1" dirty="0" smtClean="0">
                <a:effectLst/>
              </a:rPr>
              <a:t>The </a:t>
            </a:r>
            <a:r>
              <a:rPr lang="en-US" sz="2800" i="1" dirty="0" smtClean="0"/>
              <a:t>motivation</a:t>
            </a:r>
            <a:r>
              <a:rPr lang="en-US" sz="2800" i="1" dirty="0" smtClean="0">
                <a:effectLst/>
              </a:rPr>
              <a:t> – </a:t>
            </a:r>
            <a:r>
              <a:rPr lang="en-US" sz="2800" i="1" dirty="0" smtClean="0"/>
              <a:t>improve understanding and model representation of processes that may yield predictive skill; an impediment – large model biases</a:t>
            </a:r>
            <a:endParaRPr lang="en-US" sz="2800" i="1" dirty="0">
              <a:effectLst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588000" y="2247900"/>
            <a:ext cx="2463800" cy="2146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410200" y="2443334"/>
            <a:ext cx="2641600" cy="36209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8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133" y="325591"/>
            <a:ext cx="44270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Routine deployments of up to 12 months,</a:t>
            </a:r>
          </a:p>
          <a:p>
            <a:r>
              <a:rPr lang="en-US" dirty="0" smtClean="0"/>
              <a:t>Two to three redundant sets of bulk meteorological sensors, with typical yield of 100% return of a complete 1-minute set of time series.</a:t>
            </a:r>
          </a:p>
          <a:p>
            <a:endParaRPr lang="en-US" sz="800" dirty="0"/>
          </a:p>
        </p:txBody>
      </p:sp>
      <p:pic>
        <p:nvPicPr>
          <p:cNvPr id="9" name="Picture 8" descr="buoy_label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108" y="576349"/>
            <a:ext cx="3879345" cy="57931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81991" y="610869"/>
            <a:ext cx="108234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Anemometers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>
            <a:stCxn id="10" idx="1"/>
          </p:cNvCxnSpPr>
          <p:nvPr/>
        </p:nvCxnSpPr>
        <p:spPr>
          <a:xfrm flipH="1">
            <a:off x="5400573" y="749369"/>
            <a:ext cx="181418" cy="1524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47265" y="676357"/>
            <a:ext cx="587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RH/AT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>
            <a:stCxn id="16" idx="1"/>
          </p:cNvCxnSpPr>
          <p:nvPr/>
        </p:nvCxnSpPr>
        <p:spPr>
          <a:xfrm flipH="1">
            <a:off x="6475110" y="814857"/>
            <a:ext cx="572155" cy="4412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96075" y="2274951"/>
            <a:ext cx="503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Rain</a:t>
            </a:r>
            <a:endParaRPr lang="en-US" sz="1400" dirty="0"/>
          </a:p>
        </p:txBody>
      </p:sp>
      <p:cxnSp>
        <p:nvCxnSpPr>
          <p:cNvPr id="22" name="Straight Arrow Connector 21"/>
          <p:cNvCxnSpPr>
            <a:stCxn id="20" idx="1"/>
          </p:cNvCxnSpPr>
          <p:nvPr/>
        </p:nvCxnSpPr>
        <p:spPr>
          <a:xfrm flipH="1" flipV="1">
            <a:off x="6433245" y="2163297"/>
            <a:ext cx="362830" cy="2655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926108" y="1926029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SW/LW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86750" y="1463307"/>
            <a:ext cx="375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BP</a:t>
            </a:r>
            <a:endParaRPr lang="en-US" sz="14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152929"/>
              </p:ext>
            </p:extLst>
          </p:nvPr>
        </p:nvGraphicFramePr>
        <p:xfrm>
          <a:off x="270932" y="1926029"/>
          <a:ext cx="4376233" cy="46225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5424"/>
                <a:gridCol w="1250823"/>
                <a:gridCol w="1000181"/>
                <a:gridCol w="899805"/>
              </a:tblGrid>
              <a:tr h="33179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Instant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Daily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Monthly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30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Incoming Longwave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7.5 W m</a:t>
                      </a:r>
                      <a:r>
                        <a:rPr lang="en-US" sz="1400" baseline="30000" dirty="0" smtClean="0"/>
                        <a:t>-2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 W m</a:t>
                      </a:r>
                      <a:r>
                        <a:rPr lang="en-US" sz="1400" baseline="30000" dirty="0" smtClean="0"/>
                        <a:t>-2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 W m</a:t>
                      </a:r>
                      <a:r>
                        <a:rPr lang="en-US" sz="1400" baseline="30000" dirty="0" smtClean="0"/>
                        <a:t>-2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30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Incoming Shortwave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 W m</a:t>
                      </a:r>
                      <a:r>
                        <a:rPr lang="en-US" sz="1400" baseline="30000" dirty="0" smtClean="0"/>
                        <a:t>-2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 W m</a:t>
                      </a:r>
                      <a:r>
                        <a:rPr lang="en-US" sz="1400" baseline="30000" dirty="0" smtClean="0"/>
                        <a:t>-2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 W m</a:t>
                      </a:r>
                      <a:r>
                        <a:rPr lang="en-US" sz="1400" baseline="30000" dirty="0" smtClean="0"/>
                        <a:t>-2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30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Relative</a:t>
                      </a:r>
                      <a:r>
                        <a:rPr lang="en-US" sz="1400" baseline="0" dirty="0" smtClean="0"/>
                        <a:t> humidity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1% RH, 3% low</a:t>
                      </a:r>
                      <a:r>
                        <a:rPr lang="en-US" sz="1400" baseline="0" dirty="0" smtClean="0"/>
                        <a:t> wind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1%,</a:t>
                      </a:r>
                      <a:r>
                        <a:rPr lang="en-US" sz="1400" baseline="0" dirty="0" smtClean="0"/>
                        <a:t> 3% low wind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1%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9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Air</a:t>
                      </a:r>
                      <a:r>
                        <a:rPr lang="en-US" sz="1400" baseline="0" dirty="0" smtClean="0"/>
                        <a:t> temperature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0.2°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0.1°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0.1°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30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Barometric</a:t>
                      </a:r>
                      <a:r>
                        <a:rPr lang="en-US" sz="1400" baseline="0" dirty="0" smtClean="0"/>
                        <a:t> pressure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</a:t>
                      </a:r>
                      <a:r>
                        <a:rPr lang="en-US" sz="1400" baseline="0" dirty="0" smtClean="0"/>
                        <a:t> mb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0.2 mb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0.2 mb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9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SST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0.1°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0.1°</a:t>
                      </a:r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0.04°C</a:t>
                      </a:r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30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Wind speed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1.5%  </a:t>
                      </a:r>
                      <a:r>
                        <a:rPr lang="en-US" sz="1400" baseline="0" dirty="0" smtClean="0"/>
                        <a:t>    0.1 m</a:t>
                      </a:r>
                      <a:r>
                        <a:rPr lang="en-US" sz="1400" baseline="30000" dirty="0" smtClean="0"/>
                        <a:t> </a:t>
                      </a:r>
                      <a:r>
                        <a:rPr lang="en-US" sz="1400" baseline="0" dirty="0" smtClean="0"/>
                        <a:t>s</a:t>
                      </a:r>
                      <a:r>
                        <a:rPr lang="en-US" sz="1400" baseline="30000" dirty="0" smtClean="0"/>
                        <a:t>-1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1%    0.1 m s</a:t>
                      </a:r>
                      <a:r>
                        <a:rPr lang="en-US" sz="1400" baseline="30000" dirty="0" smtClean="0"/>
                        <a:t>-1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1%    0.1 m s</a:t>
                      </a:r>
                      <a:r>
                        <a:rPr lang="en-US" sz="1400" baseline="30000" dirty="0" smtClean="0"/>
                        <a:t>-1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9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Wind direction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6°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5°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5°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9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Precipitation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20%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20%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20%</a:t>
                      </a:r>
                      <a:endParaRPr lang="en-US" sz="1400" dirty="0"/>
                    </a:p>
                  </a:txBody>
                  <a:tcPr marL="91448" marR="914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579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-93128"/>
            <a:ext cx="8851900" cy="838200"/>
          </a:xfrm>
        </p:spPr>
        <p:txBody>
          <a:bodyPr/>
          <a:lstStyle/>
          <a:p>
            <a:pPr marL="0" indent="0" algn="l">
              <a:buNone/>
            </a:pPr>
            <a:r>
              <a:rPr lang="en-US" sz="2800" i="1" dirty="0">
                <a:effectLst/>
              </a:rPr>
              <a:t>The </a:t>
            </a:r>
            <a:r>
              <a:rPr lang="en-US" sz="2800" i="1" dirty="0" smtClean="0">
                <a:effectLst/>
              </a:rPr>
              <a:t>setting </a:t>
            </a:r>
            <a:r>
              <a:rPr lang="en-US" sz="2800" dirty="0">
                <a:effectLst/>
              </a:rPr>
              <a:t>- the Southeast </a:t>
            </a:r>
            <a:r>
              <a:rPr lang="en-US" sz="2800" dirty="0" smtClean="0">
                <a:effectLst/>
              </a:rPr>
              <a:t>Pacific trade wind regime </a:t>
            </a:r>
            <a:r>
              <a:rPr lang="en-US" dirty="0" smtClean="0">
                <a:effectLst/>
              </a:rPr>
              <a:t> </a:t>
            </a:r>
            <a:endParaRPr lang="en-US" dirty="0">
              <a:effectLst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9563" y="795602"/>
            <a:ext cx="3509962" cy="5308600"/>
          </a:xfrm>
          <a:prstGeom prst="rect">
            <a:avLst/>
          </a:prstGeom>
        </p:spPr>
        <p:txBody>
          <a:bodyPr/>
          <a:lstStyle/>
          <a:p>
            <a:pPr marL="45720" indent="0">
              <a:spcAft>
                <a:spcPct val="20000"/>
              </a:spcAft>
              <a:buNone/>
            </a:pPr>
            <a:r>
              <a:rPr lang="en-US" sz="2400" dirty="0">
                <a:latin typeface="Tahoma" charset="0"/>
              </a:rPr>
              <a:t>Persistent trade winds, coastal upwelling.</a:t>
            </a:r>
          </a:p>
          <a:p>
            <a:pPr marL="45720" indent="0">
              <a:spcAft>
                <a:spcPct val="20000"/>
              </a:spcAft>
              <a:buNone/>
            </a:pPr>
            <a:r>
              <a:rPr lang="en-US" sz="2400" dirty="0">
                <a:latin typeface="Tahoma" charset="0"/>
              </a:rPr>
              <a:t>Trade winds </a:t>
            </a:r>
            <a:r>
              <a:rPr lang="en-US" sz="2400" dirty="0" smtClean="0">
                <a:latin typeface="Tahoma" charset="0"/>
              </a:rPr>
              <a:t>– directionally steady</a:t>
            </a:r>
            <a:endParaRPr lang="en-US" sz="2400" dirty="0">
              <a:latin typeface="Tahoma" charset="0"/>
            </a:endParaRPr>
          </a:p>
          <a:p>
            <a:pPr marL="45720" indent="0">
              <a:spcAft>
                <a:spcPct val="20000"/>
              </a:spcAft>
              <a:buNone/>
            </a:pPr>
            <a:r>
              <a:rPr lang="en-US" sz="2400" dirty="0" smtClean="0">
                <a:latin typeface="Tahoma" charset="0"/>
              </a:rPr>
              <a:t>Lower </a:t>
            </a:r>
            <a:r>
              <a:rPr lang="en-US" sz="2400" dirty="0">
                <a:latin typeface="Tahoma" charset="0"/>
              </a:rPr>
              <a:t>level of synoptic weather systems</a:t>
            </a:r>
          </a:p>
          <a:p>
            <a:pPr marL="45720" indent="0">
              <a:spcAft>
                <a:spcPct val="20000"/>
              </a:spcAft>
              <a:buNone/>
            </a:pPr>
            <a:endParaRPr lang="en-US" sz="2800" dirty="0">
              <a:latin typeface="Tahoma" charset="0"/>
            </a:endParaRPr>
          </a:p>
        </p:txBody>
      </p:sp>
      <p:pic>
        <p:nvPicPr>
          <p:cNvPr id="3" name="Picture 2" descr="sep2001_10mwind_tran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80" y="3623736"/>
            <a:ext cx="4195226" cy="3094562"/>
          </a:xfrm>
          <a:prstGeom prst="rect">
            <a:avLst/>
          </a:prstGeom>
        </p:spPr>
      </p:pic>
      <p:pic>
        <p:nvPicPr>
          <p:cNvPr id="5" name="Picture 4" descr="s1_10_windrose_transp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87" y="3533606"/>
            <a:ext cx="3556568" cy="3060700"/>
          </a:xfrm>
          <a:prstGeom prst="rect">
            <a:avLst/>
          </a:prstGeom>
        </p:spPr>
      </p:pic>
      <p:pic>
        <p:nvPicPr>
          <p:cNvPr id="9" name="Picture 16" descr="equatpac.REM.Nov09c.gi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38" y="568325"/>
            <a:ext cx="4878387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7772400" y="2247900"/>
            <a:ext cx="174625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2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oy_ncep_era_qn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7803"/>
            <a:ext cx="4584700" cy="340997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4879"/>
            <a:ext cx="8229600" cy="7413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i="1" dirty="0" smtClean="0"/>
              <a:t>Establishing the context from a model?  Which model?  Are the models realistic? </a:t>
            </a:r>
            <a:endParaRPr lang="en-US" sz="2800" i="1" dirty="0"/>
          </a:p>
        </p:txBody>
      </p:sp>
      <p:pic>
        <p:nvPicPr>
          <p:cNvPr id="8" name="Picture 7" descr="buoy_ncep_era_stress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1" y="2478972"/>
            <a:ext cx="4902200" cy="39716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5500" y="4521200"/>
            <a:ext cx="27089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ERA:  	-2.7 W m</a:t>
            </a:r>
            <a:r>
              <a:rPr lang="en-US" b="1" baseline="30000" dirty="0" smtClean="0">
                <a:solidFill>
                  <a:srgbClr val="FF0000"/>
                </a:solidFill>
              </a:rPr>
              <a:t>-2</a:t>
            </a:r>
            <a:r>
              <a:rPr lang="en-US" b="1" dirty="0" smtClean="0">
                <a:solidFill>
                  <a:srgbClr val="FF0000"/>
                </a:solidFill>
              </a:rPr>
              <a:t> yr</a:t>
            </a:r>
            <a:r>
              <a:rPr lang="en-US" b="1" baseline="30000" dirty="0" smtClean="0">
                <a:solidFill>
                  <a:srgbClr val="FF0000"/>
                </a:solidFill>
              </a:rPr>
              <a:t>-1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1ADD24"/>
                </a:solidFill>
              </a:rPr>
              <a:t>NCEP2:	-0.8 W m</a:t>
            </a:r>
            <a:r>
              <a:rPr lang="en-US" b="1" baseline="30000" dirty="0" smtClean="0">
                <a:solidFill>
                  <a:srgbClr val="1ADD24"/>
                </a:solidFill>
              </a:rPr>
              <a:t>-2</a:t>
            </a:r>
            <a:r>
              <a:rPr lang="en-US" b="1" dirty="0" smtClean="0">
                <a:solidFill>
                  <a:srgbClr val="1ADD24"/>
                </a:solidFill>
              </a:rPr>
              <a:t> yr</a:t>
            </a:r>
            <a:r>
              <a:rPr lang="en-US" b="1" baseline="30000" dirty="0" smtClean="0">
                <a:solidFill>
                  <a:srgbClr val="1ADD24"/>
                </a:solidFill>
              </a:rPr>
              <a:t>-1</a:t>
            </a:r>
            <a:endParaRPr lang="en-US" b="1" dirty="0" smtClean="0">
              <a:solidFill>
                <a:srgbClr val="1ADD24"/>
              </a:solidFill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3366FF"/>
                </a:solidFill>
              </a:rPr>
              <a:t>Buoy:	-1.5 W m</a:t>
            </a:r>
            <a:r>
              <a:rPr lang="en-US" b="1" baseline="30000" dirty="0" smtClean="0">
                <a:solidFill>
                  <a:srgbClr val="3366FF"/>
                </a:solidFill>
              </a:rPr>
              <a:t>-2</a:t>
            </a:r>
            <a:r>
              <a:rPr lang="en-US" b="1" dirty="0" smtClean="0">
                <a:solidFill>
                  <a:srgbClr val="3366FF"/>
                </a:solidFill>
              </a:rPr>
              <a:t> yr</a:t>
            </a:r>
            <a:r>
              <a:rPr lang="en-US" b="1" baseline="30000" dirty="0" smtClean="0">
                <a:solidFill>
                  <a:srgbClr val="3366FF"/>
                </a:solidFill>
              </a:rPr>
              <a:t>-1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9900" y="1054100"/>
            <a:ext cx="30574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ERA:  	0.0014 N m</a:t>
            </a:r>
            <a:r>
              <a:rPr lang="en-US" b="1" baseline="30000" dirty="0" smtClean="0">
                <a:solidFill>
                  <a:srgbClr val="FF0000"/>
                </a:solidFill>
              </a:rPr>
              <a:t>-2</a:t>
            </a:r>
            <a:r>
              <a:rPr lang="en-US" b="1" dirty="0" smtClean="0">
                <a:solidFill>
                  <a:srgbClr val="FF0000"/>
                </a:solidFill>
              </a:rPr>
              <a:t> yr</a:t>
            </a:r>
            <a:r>
              <a:rPr lang="en-US" b="1" baseline="30000" dirty="0" smtClean="0">
                <a:solidFill>
                  <a:srgbClr val="FF0000"/>
                </a:solidFill>
              </a:rPr>
              <a:t>-1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1ADD24"/>
                </a:solidFill>
              </a:rPr>
              <a:t>NCEP2:	0.0009 N m</a:t>
            </a:r>
            <a:r>
              <a:rPr lang="en-US" b="1" baseline="30000" dirty="0" smtClean="0">
                <a:solidFill>
                  <a:srgbClr val="1ADD24"/>
                </a:solidFill>
              </a:rPr>
              <a:t>-2</a:t>
            </a:r>
            <a:r>
              <a:rPr lang="en-US" b="1" dirty="0" smtClean="0">
                <a:solidFill>
                  <a:srgbClr val="1ADD24"/>
                </a:solidFill>
              </a:rPr>
              <a:t> yr</a:t>
            </a:r>
            <a:r>
              <a:rPr lang="en-US" b="1" baseline="30000" dirty="0" smtClean="0">
                <a:solidFill>
                  <a:srgbClr val="1ADD24"/>
                </a:solidFill>
              </a:rPr>
              <a:t>-1</a:t>
            </a:r>
            <a:endParaRPr lang="en-US" b="1" dirty="0" smtClean="0">
              <a:solidFill>
                <a:srgbClr val="1ADD24"/>
              </a:solidFill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3366FF"/>
                </a:solidFill>
              </a:rPr>
              <a:t>Buoy:	0.0013 N m</a:t>
            </a:r>
            <a:r>
              <a:rPr lang="en-US" b="1" baseline="30000" dirty="0" smtClean="0">
                <a:solidFill>
                  <a:srgbClr val="3366FF"/>
                </a:solidFill>
              </a:rPr>
              <a:t>-2</a:t>
            </a:r>
            <a:r>
              <a:rPr lang="en-US" b="1" dirty="0" smtClean="0">
                <a:solidFill>
                  <a:srgbClr val="3366FF"/>
                </a:solidFill>
              </a:rPr>
              <a:t> yr</a:t>
            </a:r>
            <a:r>
              <a:rPr lang="en-US" b="1" baseline="30000" dirty="0" smtClean="0">
                <a:solidFill>
                  <a:srgbClr val="3366FF"/>
                </a:solidFill>
              </a:rPr>
              <a:t>-1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1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5900" y="495300"/>
            <a:ext cx="238801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ERA I</a:t>
            </a:r>
          </a:p>
          <a:p>
            <a:r>
              <a:rPr lang="en-US" sz="2400" dirty="0" smtClean="0"/>
              <a:t>10 m wind trends</a:t>
            </a:r>
          </a:p>
          <a:p>
            <a:endParaRPr lang="en-US" sz="2400" dirty="0"/>
          </a:p>
          <a:p>
            <a:r>
              <a:rPr lang="en-US" sz="2400" i="1" dirty="0" smtClean="0"/>
              <a:t>Thanks to</a:t>
            </a:r>
          </a:p>
          <a:p>
            <a:r>
              <a:rPr lang="en-US" sz="2400" i="1" dirty="0" smtClean="0"/>
              <a:t>Kent Moore</a:t>
            </a:r>
          </a:p>
          <a:p>
            <a:r>
              <a:rPr lang="en-US" sz="2400" i="1" dirty="0" smtClean="0"/>
              <a:t>U. Toronto</a:t>
            </a:r>
            <a:endParaRPr lang="en-US" sz="2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35800" y="990600"/>
            <a:ext cx="1981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1979-2013</a:t>
            </a:r>
          </a:p>
          <a:p>
            <a:r>
              <a:rPr lang="en-US" b="1" dirty="0" smtClean="0"/>
              <a:t>10 m wind trend</a:t>
            </a:r>
          </a:p>
          <a:p>
            <a:r>
              <a:rPr lang="en-US" b="1" dirty="0"/>
              <a:t>m</a:t>
            </a:r>
            <a:r>
              <a:rPr lang="en-US" b="1" dirty="0" smtClean="0"/>
              <a:t> s</a:t>
            </a:r>
            <a:r>
              <a:rPr lang="en-US" b="1" baseline="30000" dirty="0" smtClean="0"/>
              <a:t>-1</a:t>
            </a:r>
            <a:r>
              <a:rPr lang="en-US" b="1" dirty="0" smtClean="0"/>
              <a:t>/decade</a:t>
            </a:r>
          </a:p>
          <a:p>
            <a:endParaRPr lang="en-US" dirty="0"/>
          </a:p>
          <a:p>
            <a:r>
              <a:rPr lang="en-US" dirty="0" smtClean="0"/>
              <a:t>Color indicates statistically significant</a:t>
            </a:r>
            <a:endParaRPr lang="en-US" dirty="0"/>
          </a:p>
        </p:txBody>
      </p:sp>
      <p:pic>
        <p:nvPicPr>
          <p:cNvPr id="2" name="Picture 1" descr="era1_79_13_10mwind_m_s_decade_trend_trans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342900"/>
            <a:ext cx="5384800" cy="2489200"/>
          </a:xfrm>
          <a:prstGeom prst="rect">
            <a:avLst/>
          </a:prstGeom>
        </p:spPr>
      </p:pic>
      <p:pic>
        <p:nvPicPr>
          <p:cNvPr id="4" name="Picture 3" descr="era1_10m_wind_86_99_trend_m_s_decade_trans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698875"/>
            <a:ext cx="5029200" cy="2489200"/>
          </a:xfrm>
          <a:prstGeom prst="rect">
            <a:avLst/>
          </a:prstGeom>
        </p:spPr>
      </p:pic>
      <p:pic>
        <p:nvPicPr>
          <p:cNvPr id="5" name="Picture 4" descr="era1_00_13_10m_wind_m_s_decade_trans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3559175"/>
            <a:ext cx="5219700" cy="2895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65424" y="6356350"/>
            <a:ext cx="119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1986-1999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223000" y="6467475"/>
            <a:ext cx="119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2000-2013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4505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732" y="1092200"/>
            <a:ext cx="7078133" cy="491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0556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data from the mooring has shown a cool, fresh mode water (Eastern South Pacific Intermediate Water)  underlying the surface layer, with Equatorial Subsurface Water below that.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-82490"/>
            <a:ext cx="91440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The setting </a:t>
            </a:r>
            <a:r>
              <a:rPr lang="en-US" sz="2400" dirty="0"/>
              <a:t>– shallow, salty, surface layer; </a:t>
            </a:r>
            <a:r>
              <a:rPr lang="en-US" sz="2400" dirty="0" smtClean="0"/>
              <a:t>cool, fresh mode water below;  a well-defined annual cycle with a mixed layer going down to ~150m each October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301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404CC03-29CC-4745-9746-5E2B58678594}" type="slidenum">
              <a:rPr lang="en-US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lang="en-US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0484" name="Picture 6" descr="Stratus4_CTD4_rev_profile.eps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666750"/>
            <a:ext cx="4411663" cy="549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 descr="S4_CTD4_TSdiagram_watermass_rev.ep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1295400"/>
            <a:ext cx="4141788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5232400" y="947738"/>
            <a:ext cx="3508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Deep CTD – Stratus 4 Dec 2004</a:t>
            </a:r>
          </a:p>
        </p:txBody>
      </p:sp>
      <p:sp>
        <p:nvSpPr>
          <p:cNvPr id="20487" name="TextBox 6"/>
          <p:cNvSpPr txBox="1">
            <a:spLocks noChangeArrowheads="1"/>
          </p:cNvSpPr>
          <p:nvPr/>
        </p:nvSpPr>
        <p:spPr bwMode="auto">
          <a:xfrm>
            <a:off x="2763838" y="2489200"/>
            <a:ext cx="10699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ESPIW</a:t>
            </a:r>
          </a:p>
          <a:p>
            <a:pPr eaLnBrk="1" hangingPunct="1"/>
            <a:r>
              <a:rPr lang="en-US" altLang="en-US" sz="1800"/>
              <a:t>34.4 psu</a:t>
            </a:r>
          </a:p>
          <a:p>
            <a:pPr eaLnBrk="1" hangingPunct="1"/>
            <a:r>
              <a:rPr lang="en-US" altLang="en-US" sz="1800"/>
              <a:t>12° C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1471612" y="1319213"/>
            <a:ext cx="1293813" cy="12906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V="1">
            <a:off x="2409031" y="1835944"/>
            <a:ext cx="1171575" cy="2174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85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6540</TotalTime>
  <Words>694</Words>
  <Application>Microsoft Macintosh PowerPoint</Application>
  <PresentationFormat>On-screen Show (4:3)</PresentationFormat>
  <Paragraphs>126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Gill Sans</vt:lpstr>
      <vt:lpstr>ＭＳ Ｐゴシック</vt:lpstr>
      <vt:lpstr>Tahoma</vt:lpstr>
      <vt:lpstr>Arial</vt:lpstr>
      <vt:lpstr>Office Theme</vt:lpstr>
      <vt:lpstr>Ocean Reference Stations: Highlights from the Stratus ORS</vt:lpstr>
      <vt:lpstr>The motivation – improve understanding and model representation of processes that may yield predictive skill</vt:lpstr>
      <vt:lpstr>The motivation – improve understanding and model representation of processes that may yield predictive skill; an impediment – large model biases</vt:lpstr>
      <vt:lpstr>PowerPoint Presentation</vt:lpstr>
      <vt:lpstr>The setting - the Southeast Pacific trade wind regime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are upper ocean budgets changing as surface forcing changes?</vt:lpstr>
      <vt:lpstr>Complex demodulation fails to show change in either phase or amplitude of SST over the 15 years - this had lead us to investigate the role of diurnal warming in controlling SST</vt:lpstr>
      <vt:lpstr>Wind stress dies over a broad are of the eastern South Pacific </vt:lpstr>
      <vt:lpstr>Stratus – key points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Findings from sustained observations off northern Chile – the long (trends) and the short (diurnal)</dc:title>
  <dc:creator>Robert Weller</dc:creator>
  <cp:lastModifiedBy>Robert Weller</cp:lastModifiedBy>
  <cp:revision>264</cp:revision>
  <cp:lastPrinted>2014-01-14T12:58:20Z</cp:lastPrinted>
  <dcterms:created xsi:type="dcterms:W3CDTF">2014-01-02T12:05:41Z</dcterms:created>
  <dcterms:modified xsi:type="dcterms:W3CDTF">2016-04-24T16:38:58Z</dcterms:modified>
</cp:coreProperties>
</file>